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9" r:id="rId6"/>
    <p:sldId id="270" r:id="rId7"/>
    <p:sldId id="271" r:id="rId8"/>
    <p:sldId id="273" r:id="rId9"/>
    <p:sldId id="274" r:id="rId10"/>
    <p:sldId id="275" r:id="rId11"/>
    <p:sldId id="263" r:id="rId12"/>
    <p:sldId id="291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6" r:id="rId23"/>
    <p:sldId id="290" r:id="rId24"/>
    <p:sldId id="285" r:id="rId25"/>
    <p:sldId id="286" r:id="rId26"/>
    <p:sldId id="287" r:id="rId27"/>
    <p:sldId id="288" r:id="rId28"/>
    <p:sldId id="289" r:id="rId29"/>
    <p:sldId id="268" r:id="rId30"/>
    <p:sldId id="293" r:id="rId31"/>
    <p:sldId id="295" r:id="rId3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>
      <p:cViewPr varScale="1">
        <p:scale>
          <a:sx n="113" d="100"/>
          <a:sy n="113" d="100"/>
        </p:scale>
        <p:origin x="14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AB761-1759-416C-BFA9-04464D8B6C52}" type="datetimeFigureOut">
              <a:rPr lang="pt-BR" smtClean="0"/>
              <a:t>06/07/2017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326C1-6CBF-4C01-AB88-BB64448F24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21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326C1-6CBF-4C01-AB88-BB64448F24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16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326C1-6CBF-4C01-AB88-BB64448F24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8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326C1-6CBF-4C01-AB88-BB64448F24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74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268760"/>
            <a:ext cx="8352928" cy="1470025"/>
          </a:xfrm>
        </p:spPr>
        <p:txBody>
          <a:bodyPr/>
          <a:lstStyle/>
          <a:p>
            <a:r>
              <a:rPr lang="pt-BR" dirty="0" smtClean="0">
                <a:effectLst/>
              </a:rPr>
              <a:t>Tecnologia Assistiva</a:t>
            </a:r>
            <a:r>
              <a:rPr lang="pt-BR" dirty="0">
                <a:effectLst/>
              </a:rPr>
              <a:t>: </a:t>
            </a:r>
            <a:r>
              <a:rPr lang="pt-BR" dirty="0" smtClean="0">
                <a:effectLst/>
              </a:rPr>
              <a:t>Tornando </a:t>
            </a:r>
            <a:r>
              <a:rPr lang="pt-BR" dirty="0">
                <a:effectLst/>
              </a:rPr>
              <a:t>jogo de mesa </a:t>
            </a:r>
            <a:r>
              <a:rPr lang="pt-BR" dirty="0" smtClean="0">
                <a:effectLst/>
              </a:rPr>
              <a:t>acessível </a:t>
            </a:r>
            <a:r>
              <a:rPr lang="pt-BR" dirty="0">
                <a:effectLst/>
              </a:rPr>
              <a:t>para cegos com auxílio de aplicativo móvel de reconhecimento de imagem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886200"/>
            <a:ext cx="6512768" cy="1752600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Aluno(a): Ronan Guimarães </a:t>
            </a:r>
            <a:r>
              <a:rPr lang="pt-BR" dirty="0" err="1" smtClean="0"/>
              <a:t>Kraemer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Orientador: Dalton Solano dos Reis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878" y="-315416"/>
            <a:ext cx="8229600" cy="1143000"/>
          </a:xfrm>
        </p:spPr>
        <p:txBody>
          <a:bodyPr/>
          <a:lstStyle/>
          <a:p>
            <a:r>
              <a:rPr lang="pt-BR" sz="4000" dirty="0" smtClean="0"/>
              <a:t>Aipoly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808" y="620688"/>
            <a:ext cx="8229600" cy="1872208"/>
          </a:xfrm>
        </p:spPr>
        <p:txBody>
          <a:bodyPr>
            <a:normAutofit/>
          </a:bodyPr>
          <a:lstStyle/>
          <a:p>
            <a:r>
              <a:rPr lang="pt-BR" sz="2800" dirty="0" smtClean="0"/>
              <a:t>Aplicativo;</a:t>
            </a:r>
          </a:p>
          <a:p>
            <a:r>
              <a:rPr lang="pt-BR" sz="2800" dirty="0" smtClean="0"/>
              <a:t>Inteligência artificial;</a:t>
            </a:r>
          </a:p>
          <a:p>
            <a:r>
              <a:rPr lang="pt-BR" sz="2800" dirty="0" smtClean="0"/>
              <a:t>Funcionamento do aplicativo.</a:t>
            </a:r>
            <a:endParaRPr lang="pt-BR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7" y="2217393"/>
            <a:ext cx="2299096" cy="328219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339" y="2217393"/>
            <a:ext cx="6572220" cy="402392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4415" y="5499589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415753" y="6222263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951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032" y="-99392"/>
            <a:ext cx="8229600" cy="1143000"/>
          </a:xfrm>
        </p:spPr>
        <p:txBody>
          <a:bodyPr/>
          <a:lstStyle/>
          <a:p>
            <a:r>
              <a:rPr lang="pt-BR" dirty="0" smtClean="0"/>
              <a:t>Requisitos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4704" y="1043608"/>
            <a:ext cx="8407776" cy="4680520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permitir que o usuário tire foto da carta;</a:t>
            </a:r>
          </a:p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efetuar o reconhecimento do texto existente na foto da carta;</a:t>
            </a:r>
          </a:p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utilizar o texto reconhecido da foto para encontrar a carta correta;</a:t>
            </a:r>
          </a:p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sintetizar a descrição da carta de forma clara e em português;</a:t>
            </a:r>
          </a:p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permitir que o usuário possa repetir a descrição da carta;</a:t>
            </a:r>
          </a:p>
          <a:p>
            <a:pPr lvl="0">
              <a:lnSpc>
                <a:spcPct val="120000"/>
              </a:lnSpc>
            </a:pPr>
            <a:r>
              <a:rPr lang="pt-BR" sz="2400" dirty="0" smtClean="0"/>
              <a:t>O </a:t>
            </a:r>
            <a:r>
              <a:rPr lang="pt-BR" sz="2400" dirty="0" smtClean="0"/>
              <a:t>aplicativo deve aceitar entradas de comando de voz.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Requisitos não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lnSpc>
                <a:spcPct val="120000"/>
              </a:lnSpc>
            </a:pPr>
            <a:r>
              <a:rPr lang="pt-BR" sz="3300" dirty="0" smtClean="0"/>
              <a:t>O </a:t>
            </a:r>
            <a:r>
              <a:rPr lang="pt-BR" sz="3300" dirty="0"/>
              <a:t>aplicativo deve ser implementado utilizando a ferramenta multiplataformas </a:t>
            </a:r>
            <a:r>
              <a:rPr lang="pt-BR" sz="3300" dirty="0" err="1" smtClean="0"/>
              <a:t>Ionic</a:t>
            </a:r>
            <a:r>
              <a:rPr lang="pt-BR" sz="3300" dirty="0" smtClean="0"/>
              <a:t>;</a:t>
            </a:r>
            <a:endParaRPr lang="pt-BR" sz="3300" dirty="0"/>
          </a:p>
          <a:p>
            <a:pPr lvl="0">
              <a:lnSpc>
                <a:spcPct val="120000"/>
              </a:lnSpc>
            </a:pPr>
            <a:r>
              <a:rPr lang="pt-BR" sz="3300" dirty="0" smtClean="0"/>
              <a:t>O </a:t>
            </a:r>
            <a:r>
              <a:rPr lang="pt-BR" sz="3300" dirty="0"/>
              <a:t>aplicativo deve ser desenvolvido com tecnologias web (HTML5, CSS e </a:t>
            </a:r>
            <a:r>
              <a:rPr lang="pt-BR" sz="3300" dirty="0" err="1"/>
              <a:t>Javascript</a:t>
            </a:r>
            <a:r>
              <a:rPr lang="pt-BR" sz="3300" dirty="0"/>
              <a:t>) no ambiente de desenvolvimento Visual Studio </a:t>
            </a:r>
            <a:r>
              <a:rPr lang="pt-BR" sz="3300" dirty="0" err="1" smtClean="0"/>
              <a:t>Code</a:t>
            </a:r>
            <a:r>
              <a:rPr lang="pt-BR" sz="3300" dirty="0" smtClean="0"/>
              <a:t>;</a:t>
            </a:r>
            <a:endParaRPr lang="pt-BR" sz="3300" dirty="0"/>
          </a:p>
          <a:p>
            <a:pPr lvl="0">
              <a:lnSpc>
                <a:spcPct val="120000"/>
              </a:lnSpc>
            </a:pPr>
            <a:r>
              <a:rPr lang="pt-BR" sz="3300" dirty="0" smtClean="0"/>
              <a:t>O </a:t>
            </a:r>
            <a:r>
              <a:rPr lang="pt-BR" sz="3300" dirty="0"/>
              <a:t>aplicativo deve utilizar a API </a:t>
            </a:r>
            <a:r>
              <a:rPr lang="pt-BR" sz="3300" dirty="0" err="1"/>
              <a:t>Cloud</a:t>
            </a:r>
            <a:r>
              <a:rPr lang="pt-BR" sz="3300" dirty="0"/>
              <a:t> Vision da Google</a:t>
            </a:r>
            <a:r>
              <a:rPr lang="pt-BR" sz="3300" i="1" dirty="0"/>
              <a:t> </a:t>
            </a:r>
            <a:r>
              <a:rPr lang="pt-BR" sz="3300" dirty="0"/>
              <a:t>para realizar o reconhecimento de </a:t>
            </a:r>
            <a:r>
              <a:rPr lang="pt-BR" sz="3300" dirty="0" smtClean="0"/>
              <a:t>texto.</a:t>
            </a:r>
            <a:endParaRPr lang="pt-BR" sz="33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4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casos de uso</a:t>
            </a:r>
            <a:endParaRPr lang="pt-BR" dirty="0"/>
          </a:p>
        </p:txBody>
      </p:sp>
      <p:pic>
        <p:nvPicPr>
          <p:cNvPr id="1026" name="Picture 2" descr="UseCaseDiagra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3" y="1484784"/>
            <a:ext cx="8910142" cy="448194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6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1657"/>
            <a:ext cx="8229600" cy="1143000"/>
          </a:xfrm>
        </p:spPr>
        <p:txBody>
          <a:bodyPr/>
          <a:lstStyle/>
          <a:p>
            <a:r>
              <a:rPr lang="pt-BR" dirty="0" smtClean="0"/>
              <a:t>Diagrama de classes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4" b="6958"/>
          <a:stretch/>
        </p:blipFill>
        <p:spPr>
          <a:xfrm>
            <a:off x="1652451" y="908720"/>
            <a:ext cx="5859786" cy="5810852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23530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pt-BR" dirty="0" smtClean="0"/>
              <a:t>Diagrama de atividades</a:t>
            </a:r>
            <a:endParaRPr lang="pt-BR" dirty="0"/>
          </a:p>
        </p:txBody>
      </p:sp>
      <p:pic>
        <p:nvPicPr>
          <p:cNvPr id="3074" name="Picture 2" descr="ActivityDiagra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527626" cy="59138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6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Untitled Diagra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26231"/>
            <a:ext cx="5762078" cy="471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481941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Arquitetura</a:t>
            </a:r>
            <a:endParaRPr lang="pt-BR" dirty="0"/>
          </a:p>
        </p:txBody>
      </p:sp>
      <p:pic>
        <p:nvPicPr>
          <p:cNvPr id="4099" name="Picture 3" descr="Untitled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213"/>
            <a:ext cx="4658712" cy="20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777033" y="6309320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  <a:endParaRPr lang="pt-BR" sz="1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95492" y="210597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86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68" y="-171400"/>
            <a:ext cx="8229600" cy="1143000"/>
          </a:xfrm>
        </p:spPr>
        <p:txBody>
          <a:bodyPr/>
          <a:lstStyle/>
          <a:p>
            <a:r>
              <a:rPr lang="pt-BR" dirty="0"/>
              <a:t>Acessando a </a:t>
            </a:r>
            <a:r>
              <a:rPr lang="pt-BR" dirty="0" smtClean="0"/>
              <a:t>câmera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674"/>
          <a:stretch/>
        </p:blipFill>
        <p:spPr>
          <a:xfrm>
            <a:off x="107504" y="1196752"/>
            <a:ext cx="8871776" cy="439482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Conector reto 6"/>
          <p:cNvCxnSpPr/>
          <p:nvPr/>
        </p:nvCxnSpPr>
        <p:spPr>
          <a:xfrm>
            <a:off x="179512" y="4221088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179512" y="1556792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949" y="116632"/>
            <a:ext cx="8229600" cy="1143000"/>
          </a:xfrm>
        </p:spPr>
        <p:txBody>
          <a:bodyPr/>
          <a:lstStyle/>
          <a:p>
            <a:r>
              <a:rPr lang="pt-BR" dirty="0" smtClean="0"/>
              <a:t>Sintetização de voz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2" y="1916834"/>
            <a:ext cx="7578074" cy="3456382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669712" y="2492896"/>
            <a:ext cx="1958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Enviando a imagem para processamento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7" y="1484784"/>
            <a:ext cx="8756274" cy="5306832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204207" y="1700808"/>
            <a:ext cx="17755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179512" y="6165304"/>
            <a:ext cx="17755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204207" y="4293096"/>
            <a:ext cx="17755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Introdução;</a:t>
            </a:r>
          </a:p>
          <a:p>
            <a:r>
              <a:rPr lang="pt-BR" dirty="0" smtClean="0"/>
              <a:t>Objetivos;</a:t>
            </a:r>
          </a:p>
          <a:p>
            <a:r>
              <a:rPr lang="pt-BR" dirty="0" smtClean="0"/>
              <a:t>Fundamentação teórica;</a:t>
            </a:r>
          </a:p>
          <a:p>
            <a:r>
              <a:rPr lang="pt-BR" dirty="0" smtClean="0"/>
              <a:t>Requisitos;</a:t>
            </a:r>
          </a:p>
          <a:p>
            <a:r>
              <a:rPr lang="pt-BR" dirty="0" smtClean="0"/>
              <a:t>Especificação;</a:t>
            </a:r>
          </a:p>
          <a:p>
            <a:r>
              <a:rPr lang="pt-BR" dirty="0" smtClean="0"/>
              <a:t>Implementação;</a:t>
            </a:r>
          </a:p>
          <a:p>
            <a:r>
              <a:rPr lang="pt-BR" dirty="0" smtClean="0"/>
              <a:t>Resultados e discussões;</a:t>
            </a:r>
          </a:p>
          <a:p>
            <a:r>
              <a:rPr lang="pt-BR" dirty="0" smtClean="0"/>
              <a:t>Conclusão e sugestões.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/>
          <a:lstStyle/>
          <a:p>
            <a:r>
              <a:rPr lang="pt-BR" dirty="0" smtClean="0">
                <a:effectLst/>
              </a:rPr>
              <a:t>Reconhecimento </a:t>
            </a:r>
            <a:r>
              <a:rPr lang="pt-BR" dirty="0">
                <a:effectLst/>
              </a:rPr>
              <a:t>de </a:t>
            </a:r>
            <a:r>
              <a:rPr lang="pt-BR" dirty="0" smtClean="0">
                <a:effectLst/>
              </a:rPr>
              <a:t>voz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04" y="908720"/>
            <a:ext cx="6748064" cy="5766526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1136304" y="1556792"/>
            <a:ext cx="13474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136304" y="1700808"/>
            <a:ext cx="13474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136304" y="2348880"/>
            <a:ext cx="13474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36304" y="3212976"/>
            <a:ext cx="20675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6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/>
          <a:lstStyle/>
          <a:p>
            <a:r>
              <a:rPr lang="pt-BR" dirty="0" smtClean="0">
                <a:effectLst/>
              </a:rPr>
              <a:t>Reconhecimento </a:t>
            </a:r>
            <a:r>
              <a:rPr lang="pt-BR" dirty="0">
                <a:effectLst/>
              </a:rPr>
              <a:t>da carta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974248" cy="5256584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107504" y="1340768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07504" y="1628800"/>
            <a:ext cx="16561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07504" y="2276872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107504" y="4221088"/>
            <a:ext cx="16561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107504" y="2780928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1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Operacionalidade da Implementação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" y="1556792"/>
            <a:ext cx="2632471" cy="4679950"/>
          </a:xfrm>
          <a:scene3d>
            <a:camera prst="orthographicFront"/>
            <a:lightRig rig="threePt" dir="t"/>
          </a:scene3d>
          <a:sp3d contourW="6350"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53" y="1700808"/>
            <a:ext cx="2880320" cy="38404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79" y="1696135"/>
            <a:ext cx="2863080" cy="381744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5635" y="623674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35475" y="551357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983020" y="5487660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3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8174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6808"/>
            <a:ext cx="8229600" cy="1143000"/>
          </a:xfrm>
        </p:spPr>
        <p:txBody>
          <a:bodyPr/>
          <a:lstStyle/>
          <a:p>
            <a:pPr algn="l"/>
            <a:r>
              <a:rPr lang="pt-BR" sz="4000" dirty="0" smtClean="0"/>
              <a:t>Testes </a:t>
            </a:r>
            <a:br>
              <a:rPr lang="pt-BR" sz="4000" dirty="0" smtClean="0"/>
            </a:br>
            <a:r>
              <a:rPr lang="pt-BR" sz="4000" dirty="0" smtClean="0"/>
              <a:t>individuais</a:t>
            </a:r>
            <a:endParaRPr lang="pt-BR" sz="4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16632"/>
            <a:ext cx="5867046" cy="253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2" y="2703647"/>
            <a:ext cx="6028670" cy="403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179558" y="261601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134991" y="638132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640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-243408"/>
            <a:ext cx="8229600" cy="1143000"/>
          </a:xfrm>
        </p:spPr>
        <p:txBody>
          <a:bodyPr/>
          <a:lstStyle/>
          <a:p>
            <a:r>
              <a:rPr lang="pt-BR" dirty="0" smtClean="0"/>
              <a:t>Testes </a:t>
            </a:r>
            <a:r>
              <a:rPr lang="pt-BR" sz="4000" dirty="0" smtClean="0"/>
              <a:t>individuais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953981"/>
            <a:ext cx="2893558" cy="515675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69787"/>
            <a:ext cx="2875776" cy="51409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69787"/>
            <a:ext cx="2891788" cy="514095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5178" y="610019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077889" y="608980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007616" y="6098514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3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56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71" y="-280996"/>
            <a:ext cx="8229600" cy="1143000"/>
          </a:xfrm>
        </p:spPr>
        <p:txBody>
          <a:bodyPr/>
          <a:lstStyle/>
          <a:p>
            <a:r>
              <a:rPr lang="pt-BR" sz="3600" dirty="0" smtClean="0"/>
              <a:t>Resultados</a:t>
            </a:r>
            <a:r>
              <a:rPr lang="pt-BR" dirty="0" smtClean="0"/>
              <a:t> </a:t>
            </a:r>
            <a:r>
              <a:rPr lang="pt-BR" sz="3600" dirty="0" smtClean="0"/>
              <a:t>testes</a:t>
            </a:r>
            <a:r>
              <a:rPr lang="pt-BR" dirty="0" smtClean="0"/>
              <a:t> </a:t>
            </a:r>
            <a:r>
              <a:rPr lang="pt-BR" sz="3600" dirty="0" smtClean="0"/>
              <a:t>individuais</a:t>
            </a:r>
            <a:endParaRPr lang="pt-BR" sz="36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229320"/>
              </p:ext>
            </p:extLst>
          </p:nvPr>
        </p:nvGraphicFramePr>
        <p:xfrm>
          <a:off x="457669" y="1046670"/>
          <a:ext cx="8146778" cy="1089540"/>
        </p:xfrm>
        <a:graphic>
          <a:graphicData uri="http://schemas.openxmlformats.org/drawingml/2006/table">
            <a:tbl>
              <a:tblPr firstRow="1" firstCol="1" bandRow="1"/>
              <a:tblGrid>
                <a:gridCol w="1846435"/>
                <a:gridCol w="2098223"/>
                <a:gridCol w="2098223"/>
                <a:gridCol w="2103897"/>
              </a:tblGrid>
              <a:tr h="36318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Conexão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Curta distância(</a:t>
                      </a: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Média distância(</a:t>
                      </a: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Longa distância(</a:t>
                      </a: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18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Wi-fi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2.024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2.237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2.199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18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Dados móveis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7.010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6.324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7.271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7938"/>
              </p:ext>
            </p:extLst>
          </p:nvPr>
        </p:nvGraphicFramePr>
        <p:xfrm>
          <a:off x="457666" y="2721566"/>
          <a:ext cx="8146780" cy="960120"/>
        </p:xfrm>
        <a:graphic>
          <a:graphicData uri="http://schemas.openxmlformats.org/drawingml/2006/table">
            <a:tbl>
              <a:tblPr firstRow="1" firstCol="1" bandRow="1"/>
              <a:tblGrid>
                <a:gridCol w="1839719"/>
                <a:gridCol w="2057268"/>
                <a:gridCol w="2109032"/>
                <a:gridCol w="2140761"/>
              </a:tblGrid>
              <a:tr h="315175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Conexão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Curta distância(</a:t>
                      </a: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Média distância(ms)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Longa distância(ms)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5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Wi-fi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1.670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1.546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1.645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5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Dados móveis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3.084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4.463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4.173</a:t>
                      </a:r>
                      <a:endParaRPr lang="pt-BR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630072"/>
              </p:ext>
            </p:extLst>
          </p:nvPr>
        </p:nvGraphicFramePr>
        <p:xfrm>
          <a:off x="396004" y="4429420"/>
          <a:ext cx="8146778" cy="1212738"/>
        </p:xfrm>
        <a:graphic>
          <a:graphicData uri="http://schemas.openxmlformats.org/drawingml/2006/table">
            <a:tbl>
              <a:tblPr firstRow="1" firstCol="1" bandRow="1"/>
              <a:tblGrid>
                <a:gridCol w="1991576"/>
                <a:gridCol w="2088615"/>
                <a:gridCol w="2088615"/>
                <a:gridCol w="1977972"/>
              </a:tblGrid>
              <a:tr h="40424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Iluminação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Curta distância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Média distância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Longa distância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24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Alta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24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Baixa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5/20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457666" y="408479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Precisão </a:t>
            </a:r>
            <a:r>
              <a:rPr lang="pt-BR" dirty="0"/>
              <a:t>da </a:t>
            </a:r>
            <a:r>
              <a:rPr lang="pt-BR" dirty="0" smtClean="0"/>
              <a:t>aplicação: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96007" y="67733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Tempo </a:t>
            </a:r>
            <a:r>
              <a:rPr lang="pt-BR" dirty="0"/>
              <a:t>de execução do OCR</a:t>
            </a:r>
            <a:r>
              <a:rPr lang="pt-BR" dirty="0" smtClean="0"/>
              <a:t>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96004" y="2125244"/>
            <a:ext cx="432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Tabela </a:t>
            </a:r>
            <a:r>
              <a:rPr lang="pt-BR" sz="1200" dirty="0" smtClean="0"/>
              <a:t>1: Dados para os testes com </a:t>
            </a:r>
            <a:r>
              <a:rPr lang="pt-BR" sz="1200" b="1" dirty="0" smtClean="0"/>
              <a:t>alto</a:t>
            </a:r>
            <a:r>
              <a:rPr lang="pt-BR" sz="1200" dirty="0" smtClean="0"/>
              <a:t> nível de iluminação.</a:t>
            </a:r>
            <a:endParaRPr lang="pt-BR" sz="12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80547" y="3644955"/>
            <a:ext cx="4441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Tabela </a:t>
            </a:r>
            <a:r>
              <a:rPr lang="pt-BR" sz="1200" dirty="0" smtClean="0"/>
              <a:t>2: Dados para os testes com </a:t>
            </a:r>
            <a:r>
              <a:rPr lang="pt-BR" sz="1200" b="1" dirty="0" smtClean="0"/>
              <a:t>baixo</a:t>
            </a:r>
            <a:r>
              <a:rPr lang="pt-BR" sz="1200" dirty="0" smtClean="0"/>
              <a:t> nível de iluminação.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5290" y="5642631"/>
            <a:ext cx="4074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Tabela </a:t>
            </a:r>
            <a:r>
              <a:rPr lang="pt-BR" sz="1200" dirty="0" smtClean="0"/>
              <a:t>3: Dados para os testes de precisão do aplicativo.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55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92" y="-284238"/>
            <a:ext cx="8229600" cy="1143000"/>
          </a:xfrm>
        </p:spPr>
        <p:txBody>
          <a:bodyPr/>
          <a:lstStyle/>
          <a:p>
            <a:r>
              <a:rPr lang="pt-BR" sz="3600" dirty="0" smtClean="0"/>
              <a:t>Testes em grupo</a:t>
            </a:r>
            <a:endParaRPr lang="pt-BR" sz="36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14" y="3212976"/>
            <a:ext cx="5927018" cy="334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855" y="4149080"/>
            <a:ext cx="3670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+mn-lt"/>
              </a:rPr>
              <a:t>Testes realizados com jogadores experientes e com olhos vendados.</a:t>
            </a:r>
            <a:endParaRPr lang="pt-BR" sz="2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5779420" cy="326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5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testes em grupo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177480"/>
            <a:ext cx="8229600" cy="4680520"/>
          </a:xfrm>
        </p:spPr>
        <p:txBody>
          <a:bodyPr/>
          <a:lstStyle/>
          <a:p>
            <a:r>
              <a:rPr lang="pt-BR" dirty="0" smtClean="0"/>
              <a:t>Interface de uso;</a:t>
            </a:r>
          </a:p>
          <a:p>
            <a:r>
              <a:rPr lang="pt-BR" dirty="0" smtClean="0"/>
              <a:t>Reconhecimento de voz;</a:t>
            </a:r>
          </a:p>
          <a:p>
            <a:r>
              <a:rPr lang="pt-BR" dirty="0" smtClean="0"/>
              <a:t>Tirar foto;</a:t>
            </a:r>
          </a:p>
          <a:p>
            <a:r>
              <a:rPr lang="pt-BR" dirty="0" smtClean="0"/>
              <a:t>Confirmar foto;</a:t>
            </a:r>
          </a:p>
          <a:p>
            <a:r>
              <a:rPr lang="pt-BR" dirty="0" smtClean="0"/>
              <a:t>Precisão da aplicação.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0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3" y="0"/>
            <a:ext cx="8229600" cy="1143000"/>
          </a:xfrm>
        </p:spPr>
        <p:txBody>
          <a:bodyPr/>
          <a:lstStyle/>
          <a:p>
            <a:r>
              <a:rPr lang="pt-BR" sz="3200" dirty="0" smtClean="0"/>
              <a:t>Comparação com trabalhos Correlatos</a:t>
            </a:r>
            <a:endParaRPr lang="pt-BR" sz="32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55577"/>
              </p:ext>
            </p:extLst>
          </p:nvPr>
        </p:nvGraphicFramePr>
        <p:xfrm>
          <a:off x="128190" y="980728"/>
          <a:ext cx="8908307" cy="4607228"/>
        </p:xfrm>
        <a:graphic>
          <a:graphicData uri="http://schemas.openxmlformats.org/drawingml/2006/table">
            <a:tbl>
              <a:tblPr firstRow="1" firstCol="1" bandRow="1"/>
              <a:tblGrid>
                <a:gridCol w="1838547"/>
                <a:gridCol w="1532120"/>
                <a:gridCol w="1608726"/>
                <a:gridCol w="1761938"/>
                <a:gridCol w="2166976"/>
              </a:tblGrid>
              <a:tr h="936104">
                <a:tc>
                  <a:txBody>
                    <a:bodyPr/>
                    <a:lstStyle/>
                    <a:p>
                      <a:pPr indent="431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Sousa (2013)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Ferreira (2014)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Aipoly (</a:t>
                      </a:r>
                      <a:r>
                        <a:rPr lang="pt-BR" sz="16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2016) 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25475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Munchkin 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Recognizer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 internet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Não/Sim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reconhecimento de texto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reconhecimento de imagem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sintetização de voz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tecnologia assistiva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disponível para uso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plataforma suportada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Android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Hibrido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Hibrido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framework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mobile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Nativo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Nativo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Nativo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Ionic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845" y="188640"/>
            <a:ext cx="8229600" cy="1169380"/>
          </a:xfrm>
        </p:spPr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6845" y="1628800"/>
            <a:ext cx="8229600" cy="468052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Ferramenta auxiliar para jogo de Munchkin;</a:t>
            </a:r>
          </a:p>
          <a:p>
            <a:r>
              <a:rPr lang="pt-BR" sz="3600" dirty="0" smtClean="0"/>
              <a:t>Inovação;</a:t>
            </a:r>
          </a:p>
          <a:p>
            <a:r>
              <a:rPr lang="pt-BR" sz="3600" dirty="0" smtClean="0"/>
              <a:t>Testes e resultados;</a:t>
            </a:r>
          </a:p>
          <a:p>
            <a:r>
              <a:rPr lang="pt-BR" sz="3600" dirty="0" smtClean="0"/>
              <a:t>Objetivos.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680520"/>
          </a:xfrm>
        </p:spPr>
        <p:txBody>
          <a:bodyPr>
            <a:normAutofit/>
          </a:bodyPr>
          <a:lstStyle/>
          <a:p>
            <a:r>
              <a:rPr lang="pt-BR" dirty="0" smtClean="0"/>
              <a:t>Crescimento acentuado da tecnologia;</a:t>
            </a:r>
          </a:p>
          <a:p>
            <a:r>
              <a:rPr lang="pt-BR" dirty="0" smtClean="0"/>
              <a:t>Maior foco em inclusão social;</a:t>
            </a:r>
          </a:p>
          <a:p>
            <a:r>
              <a:rPr lang="pt-BR" dirty="0" smtClean="0"/>
              <a:t>Comitê de ajudas técnicas e Tecnologias assistivas;</a:t>
            </a:r>
          </a:p>
          <a:p>
            <a:r>
              <a:rPr lang="pt-BR" dirty="0" err="1" smtClean="0"/>
              <a:t>Board</a:t>
            </a:r>
            <a:r>
              <a:rPr lang="pt-BR" dirty="0" smtClean="0"/>
              <a:t> Games e Munchkin;</a:t>
            </a:r>
          </a:p>
          <a:p>
            <a:r>
              <a:rPr lang="pt-BR" dirty="0" smtClean="0"/>
              <a:t>Aplicação.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Sugestões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31640"/>
            <a:ext cx="8229600" cy="468052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pt-BR" sz="3400" dirty="0" smtClean="0"/>
              <a:t>Criar </a:t>
            </a:r>
            <a:r>
              <a:rPr lang="pt-BR" sz="3400" dirty="0"/>
              <a:t>uma aplicação nativa da câmera, afim de eliminar o problema da confirmação da foto;</a:t>
            </a:r>
          </a:p>
          <a:p>
            <a:pPr lvl="0"/>
            <a:r>
              <a:rPr lang="pt-BR" sz="3400" dirty="0" smtClean="0"/>
              <a:t>Eliminar </a:t>
            </a:r>
            <a:r>
              <a:rPr lang="pt-BR" sz="3400" dirty="0"/>
              <a:t>a necessidade de um botão para realizar os comandos de voz;</a:t>
            </a:r>
          </a:p>
          <a:p>
            <a:pPr lvl="0"/>
            <a:r>
              <a:rPr lang="pt-BR" sz="3400" dirty="0" smtClean="0"/>
              <a:t>Realizar </a:t>
            </a:r>
            <a:r>
              <a:rPr lang="pt-BR" sz="3400" dirty="0"/>
              <a:t>a implementação de um aplicativo nativo para utilizar as ferramentas de processamento de imagem de forma off-line;</a:t>
            </a:r>
          </a:p>
          <a:p>
            <a:pPr lvl="0"/>
            <a:r>
              <a:rPr lang="pt-BR" sz="3400" dirty="0" smtClean="0"/>
              <a:t>Criar </a:t>
            </a:r>
            <a:r>
              <a:rPr lang="pt-BR" sz="3400" dirty="0"/>
              <a:t>uma página web para que a comunidade de jogadores alimente o mapeamento das cartas de forma orgânica;</a:t>
            </a:r>
          </a:p>
          <a:p>
            <a:pPr lvl="0"/>
            <a:r>
              <a:rPr lang="pt-BR" sz="3400" dirty="0" smtClean="0"/>
              <a:t>Adaptar </a:t>
            </a:r>
            <a:r>
              <a:rPr lang="pt-BR" sz="3400" dirty="0"/>
              <a:t>a ideia para diferentes tipos de jogos de mesa;</a:t>
            </a:r>
          </a:p>
          <a:p>
            <a:pPr lvl="0"/>
            <a:r>
              <a:rPr lang="pt-BR" sz="3400" dirty="0" smtClean="0"/>
              <a:t>Implementar </a:t>
            </a:r>
            <a:r>
              <a:rPr lang="pt-BR" sz="3400" dirty="0"/>
              <a:t>o reconhecimento em tempo real, eliminando a necessidade de tirar uma foto da carta.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9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Processamento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Definição;</a:t>
            </a:r>
          </a:p>
          <a:p>
            <a:r>
              <a:rPr lang="pt-BR" dirty="0" smtClean="0"/>
              <a:t>Pré-processamento e OCR;</a:t>
            </a:r>
          </a:p>
          <a:p>
            <a:r>
              <a:rPr lang="pt-BR" dirty="0" smtClean="0"/>
              <a:t>Tratamentos de imagens:</a:t>
            </a:r>
          </a:p>
          <a:p>
            <a:pPr lvl="1"/>
            <a:r>
              <a:rPr lang="pt-BR" dirty="0" smtClean="0"/>
              <a:t>negativo,</a:t>
            </a:r>
          </a:p>
          <a:p>
            <a:pPr lvl="1"/>
            <a:r>
              <a:rPr lang="pt-BR" dirty="0" smtClean="0"/>
              <a:t>binarização,</a:t>
            </a:r>
            <a:endParaRPr lang="pt-BR" dirty="0"/>
          </a:p>
          <a:p>
            <a:pPr lvl="1"/>
            <a:r>
              <a:rPr lang="pt-BR" dirty="0" smtClean="0"/>
              <a:t>brilho,</a:t>
            </a:r>
          </a:p>
          <a:p>
            <a:pPr lvl="1"/>
            <a:r>
              <a:rPr lang="pt-BR" dirty="0" smtClean="0"/>
              <a:t>expansão,</a:t>
            </a:r>
          </a:p>
          <a:p>
            <a:pPr lvl="1"/>
            <a:r>
              <a:rPr lang="pt-BR" dirty="0" smtClean="0"/>
              <a:t>compressão.</a:t>
            </a:r>
          </a:p>
        </p:txBody>
      </p:sp>
    </p:spTree>
    <p:extLst>
      <p:ext uri="{BB962C8B-B14F-4D97-AF65-F5344CB8AC3E}">
        <p14:creationId xmlns:p14="http://schemas.microsoft.com/office/powerpoint/2010/main" val="37702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Desenvolver </a:t>
            </a:r>
            <a:r>
              <a:rPr lang="pt-BR" sz="2800" dirty="0"/>
              <a:t>o aplicativo de forma que possa ser utilizado ao menos em duas plataformas diferentes (Android e iOS) utilizando a ferramenta </a:t>
            </a:r>
            <a:r>
              <a:rPr lang="pt-BR" sz="2800" dirty="0" err="1"/>
              <a:t>Ionic</a:t>
            </a:r>
            <a:r>
              <a:rPr lang="pt-BR" sz="2800" dirty="0" smtClean="0"/>
              <a:t>;</a:t>
            </a:r>
          </a:p>
          <a:p>
            <a:pPr lvl="0"/>
            <a:r>
              <a:rPr lang="pt-BR" sz="2800" dirty="0" smtClean="0"/>
              <a:t>Adaptar </a:t>
            </a:r>
            <a:r>
              <a:rPr lang="pt-BR" sz="2800" dirty="0"/>
              <a:t>o jogo físico para aumentar a jogabilidade para o deficiente visual sem alterar as características do próprio jogo;</a:t>
            </a:r>
          </a:p>
          <a:p>
            <a:r>
              <a:rPr lang="pt-BR" sz="2800" dirty="0" smtClean="0"/>
              <a:t>Fazer </a:t>
            </a:r>
            <a:r>
              <a:rPr lang="pt-BR" sz="2800" dirty="0"/>
              <a:t>com que a aplicação seja de acesso gratuito.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Munchkin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Steve Jackson Games e Galápagos Games;</a:t>
            </a:r>
          </a:p>
          <a:p>
            <a:r>
              <a:rPr lang="pt-BR" dirty="0" smtClean="0"/>
              <a:t>Exploração e RPG;</a:t>
            </a:r>
          </a:p>
          <a:p>
            <a:r>
              <a:rPr lang="pt-BR" dirty="0" smtClean="0"/>
              <a:t>Comunicação</a:t>
            </a:r>
            <a:r>
              <a:rPr lang="pt-BR" dirty="0" smtClean="0"/>
              <a:t>;</a:t>
            </a:r>
            <a:endParaRPr lang="pt-BR" dirty="0" smtClean="0"/>
          </a:p>
          <a:p>
            <a:r>
              <a:rPr lang="pt-BR" dirty="0" smtClean="0"/>
              <a:t>Cartas.</a:t>
            </a:r>
            <a:endParaRPr lang="pt-B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996952"/>
            <a:ext cx="2724646" cy="357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417155"/>
            <a:ext cx="173355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283236" y="637704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6256" y="505034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</a:t>
            </a:r>
            <a:r>
              <a:rPr lang="pt-BR" sz="12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55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1195" y="-103497"/>
            <a:ext cx="8229600" cy="1152128"/>
          </a:xfrm>
        </p:spPr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Framework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1195" y="908720"/>
            <a:ext cx="8229600" cy="1872208"/>
          </a:xfrm>
        </p:spPr>
        <p:txBody>
          <a:bodyPr>
            <a:normAutofit/>
          </a:bodyPr>
          <a:lstStyle/>
          <a:p>
            <a:r>
              <a:rPr lang="pt-BR" dirty="0" smtClean="0"/>
              <a:t>HTML 5;</a:t>
            </a:r>
          </a:p>
          <a:p>
            <a:r>
              <a:rPr lang="pt-BR" dirty="0" smtClean="0"/>
              <a:t>Aplicações híbridas;</a:t>
            </a:r>
          </a:p>
          <a:p>
            <a:r>
              <a:rPr lang="pt-BR" dirty="0" smtClean="0"/>
              <a:t>Plugins e recursos nativos.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85827"/>
              </p:ext>
            </p:extLst>
          </p:nvPr>
        </p:nvGraphicFramePr>
        <p:xfrm>
          <a:off x="35495" y="2996952"/>
          <a:ext cx="9000999" cy="1914441"/>
        </p:xfrm>
        <a:graphic>
          <a:graphicData uri="http://schemas.openxmlformats.org/drawingml/2006/table">
            <a:tbl>
              <a:tblPr firstRow="1" firstCol="1" bandRow="1"/>
              <a:tblGrid>
                <a:gridCol w="1728192"/>
                <a:gridCol w="2880320"/>
                <a:gridCol w="4392487"/>
              </a:tblGrid>
              <a:tr h="330547"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Plugin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Link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47"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câmera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cordova-plugin-camera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github.com/apache/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cordova-plugin-camera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47"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text</a:t>
                      </a: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</a:t>
                      </a: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speech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cordova-plugin-tts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github.com/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vilic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cordova-plugin-tts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401"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speech </a:t>
                      </a:r>
                      <a:r>
                        <a:rPr lang="pt-BR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</a:t>
                      </a: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text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speech-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recognition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plugin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github.com/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macdonst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SpeechRecognitionPlugin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47"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file </a:t>
                      </a:r>
                      <a:r>
                        <a:rPr lang="pt-BR" sz="16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plugin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-file-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318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github.com/apache/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cordova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plugin</a:t>
                      </a: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-file-</a:t>
                      </a:r>
                      <a:r>
                        <a:rPr lang="pt-BR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2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778" y="-17709"/>
            <a:ext cx="8229600" cy="1143000"/>
          </a:xfrm>
        </p:spPr>
        <p:txBody>
          <a:bodyPr/>
          <a:lstStyle/>
          <a:p>
            <a:r>
              <a:rPr lang="pt-BR" dirty="0" err="1" smtClean="0"/>
              <a:t>Optical</a:t>
            </a:r>
            <a:r>
              <a:rPr lang="pt-BR" dirty="0" smtClean="0"/>
              <a:t> </a:t>
            </a:r>
            <a:r>
              <a:rPr lang="pt-BR" dirty="0" err="1" smtClean="0"/>
              <a:t>Character</a:t>
            </a:r>
            <a:r>
              <a:rPr lang="pt-BR" dirty="0" smtClean="0"/>
              <a:t> </a:t>
            </a:r>
            <a:r>
              <a:rPr lang="pt-BR" dirty="0" err="1" smtClean="0"/>
              <a:t>Recognition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1800200"/>
          </a:xfrm>
        </p:spPr>
        <p:txBody>
          <a:bodyPr/>
          <a:lstStyle/>
          <a:p>
            <a:r>
              <a:rPr lang="pt-BR" dirty="0" smtClean="0"/>
              <a:t>Execução </a:t>
            </a:r>
            <a:r>
              <a:rPr lang="pt-BR" dirty="0"/>
              <a:t>automática de </a:t>
            </a:r>
            <a:r>
              <a:rPr lang="pt-BR" dirty="0" smtClean="0"/>
              <a:t>identificação;</a:t>
            </a:r>
          </a:p>
          <a:p>
            <a:r>
              <a:rPr lang="pt-BR" dirty="0" smtClean="0"/>
              <a:t>Necessidade;</a:t>
            </a:r>
          </a:p>
          <a:p>
            <a:r>
              <a:rPr lang="pt-BR" dirty="0" smtClean="0"/>
              <a:t>Funcionamento.</a:t>
            </a:r>
            <a:endParaRPr lang="pt-BR" dirty="0"/>
          </a:p>
        </p:txBody>
      </p:sp>
      <p:pic>
        <p:nvPicPr>
          <p:cNvPr id="3074" name="Picture 2" descr="h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3" y="2685161"/>
            <a:ext cx="8383770" cy="382342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1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7950" y="0"/>
            <a:ext cx="8229600" cy="1143000"/>
          </a:xfrm>
        </p:spPr>
        <p:txBody>
          <a:bodyPr/>
          <a:lstStyle/>
          <a:p>
            <a:r>
              <a:rPr lang="pt-BR" sz="2800" dirty="0">
                <a:effectLst/>
              </a:rPr>
              <a:t>Uso de visão computacional em dispositivos móveis para reconhecimento de faixas de pedestre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1872208"/>
          </a:xfrm>
        </p:spPr>
        <p:txBody>
          <a:bodyPr/>
          <a:lstStyle/>
          <a:p>
            <a:r>
              <a:rPr lang="pt-BR" dirty="0" smtClean="0"/>
              <a:t>Aplicativo;</a:t>
            </a:r>
          </a:p>
          <a:p>
            <a:r>
              <a:rPr lang="pt-BR" dirty="0" err="1" smtClean="0"/>
              <a:t>OpenCV</a:t>
            </a:r>
            <a:r>
              <a:rPr lang="pt-BR" dirty="0" smtClean="0"/>
              <a:t>, HOG, SVM e SVOX;   </a:t>
            </a:r>
          </a:p>
          <a:p>
            <a:r>
              <a:rPr lang="pt-BR" dirty="0" smtClean="0"/>
              <a:t>Funcionamento do aplicativo.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82" y="2755748"/>
            <a:ext cx="6724136" cy="405762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63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2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90" y="-306288"/>
            <a:ext cx="8229600" cy="1143000"/>
          </a:xfrm>
        </p:spPr>
        <p:txBody>
          <a:bodyPr/>
          <a:lstStyle/>
          <a:p>
            <a:r>
              <a:rPr lang="pt-BR" sz="4000" dirty="0" smtClean="0"/>
              <a:t>Read4Blind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0072" y="548680"/>
            <a:ext cx="8229600" cy="4680520"/>
          </a:xfrm>
        </p:spPr>
        <p:txBody>
          <a:bodyPr>
            <a:normAutofit/>
          </a:bodyPr>
          <a:lstStyle/>
          <a:p>
            <a:r>
              <a:rPr lang="pt-BR" sz="2400" dirty="0" smtClean="0"/>
              <a:t>Aplicativo;</a:t>
            </a:r>
          </a:p>
          <a:p>
            <a:r>
              <a:rPr lang="pt-BR" sz="2400" dirty="0" err="1" smtClean="0"/>
              <a:t>Tesseract</a:t>
            </a:r>
            <a:r>
              <a:rPr lang="pt-BR" sz="2400" dirty="0" smtClean="0"/>
              <a:t> e </a:t>
            </a:r>
            <a:r>
              <a:rPr lang="pt-BR" sz="2400" dirty="0" err="1" smtClean="0"/>
              <a:t>GoogleTTS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Funcionamento do aplicativo.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0" y="1922323"/>
            <a:ext cx="2533506" cy="4479696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304" y="1922323"/>
            <a:ext cx="2520148" cy="4479696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634" y="1924935"/>
            <a:ext cx="2493868" cy="4432982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/>
        </p:spPr>
      </p:pic>
      <p:sp>
        <p:nvSpPr>
          <p:cNvPr id="7" name="CaixaDeTexto 6"/>
          <p:cNvSpPr txBox="1"/>
          <p:nvPr/>
        </p:nvSpPr>
        <p:spPr>
          <a:xfrm>
            <a:off x="206350" y="635175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1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859978" y="635175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2</a:t>
            </a:r>
            <a:endParaRPr lang="pt-BR" sz="1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542312" y="631823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+mn-lt"/>
              </a:rPr>
              <a:t>Figura</a:t>
            </a:r>
            <a:r>
              <a:rPr lang="pt-BR" sz="1200" dirty="0" smtClean="0"/>
              <a:t> 3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3477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797</Words>
  <Application>Microsoft Office PowerPoint</Application>
  <PresentationFormat>Apresentação na tela (4:3)</PresentationFormat>
  <Paragraphs>225</Paragraphs>
  <Slides>31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Design padrão</vt:lpstr>
      <vt:lpstr>Tecnologia Assistiva: Tornando jogo de mesa acessível para cegos com auxílio de aplicativo móvel de reconhecimento de imagem</vt:lpstr>
      <vt:lpstr>Roteiro</vt:lpstr>
      <vt:lpstr>Introdução</vt:lpstr>
      <vt:lpstr>Objetivos</vt:lpstr>
      <vt:lpstr>Munchkin</vt:lpstr>
      <vt:lpstr>Ionic Framework</vt:lpstr>
      <vt:lpstr>Optical Character Recognition</vt:lpstr>
      <vt:lpstr>Uso de visão computacional em dispositivos móveis para reconhecimento de faixas de pedestre</vt:lpstr>
      <vt:lpstr>Read4Blind</vt:lpstr>
      <vt:lpstr>Aipoly</vt:lpstr>
      <vt:lpstr>Requisitos funcionais</vt:lpstr>
      <vt:lpstr>Requisitos não funcionais</vt:lpstr>
      <vt:lpstr>Diagrama de casos de uso</vt:lpstr>
      <vt:lpstr>Diagrama de classes</vt:lpstr>
      <vt:lpstr>Diagrama de atividades</vt:lpstr>
      <vt:lpstr>Arquitetura</vt:lpstr>
      <vt:lpstr>Acessando a câmera</vt:lpstr>
      <vt:lpstr>Sintetização de voz</vt:lpstr>
      <vt:lpstr>Enviando a imagem para processamento</vt:lpstr>
      <vt:lpstr>Reconhecimento de voz</vt:lpstr>
      <vt:lpstr>Reconhecimento da carta</vt:lpstr>
      <vt:lpstr>Operacionalidade da Implementação</vt:lpstr>
      <vt:lpstr>Testes  individuais</vt:lpstr>
      <vt:lpstr>Testes individuais</vt:lpstr>
      <vt:lpstr>Resultados testes individuais</vt:lpstr>
      <vt:lpstr>Testes em grupo</vt:lpstr>
      <vt:lpstr>Resultados testes em grupo</vt:lpstr>
      <vt:lpstr>Comparação com trabalhos Correlatos</vt:lpstr>
      <vt:lpstr>Conclusões</vt:lpstr>
      <vt:lpstr>Sugestões</vt:lpstr>
      <vt:lpstr>Processamento de Imagens</vt:lpstr>
    </vt:vector>
  </TitlesOfParts>
  <Company>FURB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User</cp:lastModifiedBy>
  <cp:revision>159</cp:revision>
  <dcterms:created xsi:type="dcterms:W3CDTF">2012-05-08T00:10:24Z</dcterms:created>
  <dcterms:modified xsi:type="dcterms:W3CDTF">2017-07-06T20:52:26Z</dcterms:modified>
</cp:coreProperties>
</file>